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80" r:id="rId3"/>
    <p:sldId id="266" r:id="rId4"/>
    <p:sldId id="258" r:id="rId5"/>
    <p:sldId id="281" r:id="rId6"/>
    <p:sldId id="282" r:id="rId7"/>
    <p:sldId id="284" r:id="rId8"/>
    <p:sldId id="283" r:id="rId9"/>
    <p:sldId id="285" r:id="rId10"/>
    <p:sldId id="268" r:id="rId11"/>
    <p:sldId id="277" r:id="rId12"/>
    <p:sldId id="286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123A-C12D-45DD-8ACE-078D420625BF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BE72-4B58-4E09-AE92-38D4985ED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C5C-598F-49F3-BDF7-E51F6144EA3F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FDF-693E-4BA7-9CCC-7B3B0608FAD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21D9-1649-4C4C-8676-5D37084567F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AEB-9637-439D-A805-B9B24C9A062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CB49-1E0F-4818-BC38-5D067C435215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354A-FB85-401E-8787-CBE30CB0D51F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DF35-950D-49A2-9208-68115C588B7D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CFD3-1E9A-41A8-A272-0A2F229E42C8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6D92-7C7C-4C06-96DF-36569C42D3DD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D5B-39C5-4669-BA6A-8626A0DC1E56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F919-60DA-489F-9A7F-2CDEDF00E493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09F2-DE5E-49EC-AE7B-F46C6CA68522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CCD5-E9E2-420E-8765-6D2BA1325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685800" y="609600"/>
            <a:chExt cx="7754112" cy="5802028"/>
          </a:xfrm>
        </p:grpSpPr>
        <p:pic>
          <p:nvPicPr>
            <p:cNvPr id="10" name="Picture 2" descr="Y:\WR\TechUnit\Spokane River 2006 Pictures\Spokane river April 21, 2006\Harvard Road April 21, 2006 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609600"/>
              <a:ext cx="7754112" cy="580202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143000" y="5029200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FF00"/>
                  </a:solidFill>
                </a:rPr>
                <a:t>Harvard Rd. Downstream</a:t>
              </a:r>
            </a:p>
            <a:p>
              <a:r>
                <a:rPr lang="en-US" sz="800" dirty="0" smtClean="0">
                  <a:solidFill>
                    <a:srgbClr val="FFFF00"/>
                  </a:solidFill>
                </a:rPr>
                <a:t>4/21/2006</a:t>
              </a:r>
            </a:p>
            <a:p>
              <a:r>
                <a:rPr lang="en-US" sz="800" dirty="0" smtClean="0">
                  <a:solidFill>
                    <a:srgbClr val="FFFF00"/>
                  </a:solidFill>
                </a:rPr>
                <a:t>19,200 cfs @ Post Falls</a:t>
              </a:r>
              <a:endParaRPr lang="en-US" sz="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Instream Flows in the Spokane River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724400"/>
            <a:ext cx="35052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Guy J. Gregory</a:t>
            </a:r>
          </a:p>
          <a:p>
            <a:pPr algn="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Washington Dept. of Ecology</a:t>
            </a:r>
          </a:p>
          <a:p>
            <a:pPr algn="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Water Resources Program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F049-3B64-4105-919E-FF1424A6D7AF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/>
          <a:lstStyle/>
          <a:p>
            <a:r>
              <a:rPr lang="en-US" sz="4000" dirty="0" smtClean="0"/>
              <a:t>State Caucus Recommended Minimum Instream Flows</a:t>
            </a:r>
            <a:br>
              <a:rPr lang="en-US" sz="4000" dirty="0" smtClean="0"/>
            </a:br>
            <a:r>
              <a:rPr lang="en-US" sz="3200" dirty="0" smtClean="0"/>
              <a:t>at the Spokane Gage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95600"/>
            <a:ext cx="8229600" cy="4525963"/>
          </a:xfrm>
        </p:spPr>
        <p:txBody>
          <a:bodyPr/>
          <a:lstStyle/>
          <a:p>
            <a:r>
              <a:rPr lang="en-US" sz="2800" dirty="0" smtClean="0"/>
              <a:t>October 1-March 31			1,100 cfs</a:t>
            </a:r>
          </a:p>
          <a:p>
            <a:r>
              <a:rPr lang="en-US" sz="2800" dirty="0" smtClean="0"/>
              <a:t>April 1-June 15				6,500 cfs</a:t>
            </a:r>
          </a:p>
          <a:p>
            <a:r>
              <a:rPr lang="en-US" sz="2800" dirty="0" smtClean="0"/>
              <a:t>June 16-September 30			850 </a:t>
            </a:r>
            <a:r>
              <a:rPr lang="en-US" sz="2800" dirty="0" err="1" smtClean="0"/>
              <a:t>cfs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0029-16D6-4DB8-AB86-252ADD117A31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ECC25-1F9E-48A8-B474-EB3D414CF77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proposed flows relate to river flow now?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AEB-9637-439D-A805-B9B24C9A062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30804"/>
            <a:ext cx="6858000" cy="53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Senior Management Approval – Mid-July, 2013</a:t>
            </a:r>
            <a:endParaRPr lang="en-US" sz="3600" dirty="0" smtClean="0"/>
          </a:p>
          <a:p>
            <a:pPr lvl="1"/>
            <a:r>
              <a:rPr lang="en-US" b="1" dirty="0" smtClean="0"/>
              <a:t>First notice: CR-101 – August 1, 2013</a:t>
            </a:r>
            <a:endParaRPr lang="en-US" sz="3600" dirty="0" smtClean="0"/>
          </a:p>
          <a:p>
            <a:pPr lvl="1"/>
            <a:r>
              <a:rPr lang="en-US" b="1" dirty="0" smtClean="0"/>
              <a:t>Internal Proposed Rule Language – October 2013</a:t>
            </a:r>
            <a:endParaRPr lang="en-US" sz="3600" dirty="0" smtClean="0"/>
          </a:p>
          <a:p>
            <a:pPr lvl="1"/>
            <a:r>
              <a:rPr lang="en-US" b="1" dirty="0" smtClean="0"/>
              <a:t>Public process begins: CR-102 – January 2014 </a:t>
            </a:r>
            <a:endParaRPr lang="en-US" sz="3600" dirty="0" smtClean="0"/>
          </a:p>
          <a:p>
            <a:pPr lvl="1"/>
            <a:r>
              <a:rPr lang="en-US" b="1" dirty="0" smtClean="0"/>
              <a:t>Rule language final:CR-103 – June 2014</a:t>
            </a:r>
            <a:endParaRPr lang="en-US" sz="3600" dirty="0" smtClean="0"/>
          </a:p>
          <a:p>
            <a:pPr lvl="1"/>
            <a:r>
              <a:rPr lang="en-US" b="1" dirty="0" smtClean="0"/>
              <a:t>Rule Adoption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6D92-7C7C-4C06-96DF-36569C42D3DD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Y:\WR\TechUnit\Spokane River 2006 Pictures\Spokane River 9-2007 pictures\Spokane River at Sullivan 0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52400" y="4648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FF00"/>
                  </a:solidFill>
                </a:rPr>
                <a:t>Spokane River upstream  from Sullivan Rd. Bridge</a:t>
              </a:r>
            </a:p>
            <a:p>
              <a:r>
                <a:rPr lang="en-US" sz="800" dirty="0" smtClean="0">
                  <a:solidFill>
                    <a:srgbClr val="FFFF00"/>
                  </a:solidFill>
                </a:rPr>
                <a:t>8/31/2009</a:t>
              </a:r>
            </a:p>
            <a:p>
              <a:r>
                <a:rPr lang="en-US" sz="800" dirty="0" smtClean="0">
                  <a:solidFill>
                    <a:srgbClr val="FFFF00"/>
                  </a:solidFill>
                </a:rPr>
                <a:t>327 cfs @ Post Falls</a:t>
              </a:r>
              <a:endParaRPr lang="en-US" sz="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CAF8-F75A-4486-B63F-82F35E2A9D98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2855-91E1-41CB-8FA2-AA03B789B4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6858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Thank you!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Guy Gregory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WDOE Eastern Region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509-939-1052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guy.gregory@ecy.wa.gov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got the science now.</a:t>
            </a:r>
          </a:p>
          <a:p>
            <a:pPr lvl="1"/>
            <a:r>
              <a:rPr lang="en-US" dirty="0" err="1" smtClean="0"/>
              <a:t>Avista</a:t>
            </a:r>
            <a:r>
              <a:rPr lang="en-US" dirty="0" smtClean="0"/>
              <a:t> 401 process</a:t>
            </a:r>
          </a:p>
          <a:p>
            <a:pPr lvl="1"/>
            <a:r>
              <a:rPr lang="en-US" dirty="0" smtClean="0"/>
              <a:t>WRIA process</a:t>
            </a:r>
          </a:p>
          <a:p>
            <a:pPr lvl="1"/>
            <a:r>
              <a:rPr lang="en-US" dirty="0" smtClean="0"/>
              <a:t>Post 401 process</a:t>
            </a:r>
          </a:p>
          <a:p>
            <a:r>
              <a:rPr lang="en-US" dirty="0" smtClean="0"/>
              <a:t>We’ve got the people now.</a:t>
            </a:r>
          </a:p>
          <a:p>
            <a:pPr lvl="1"/>
            <a:r>
              <a:rPr lang="en-US" dirty="0" smtClean="0"/>
              <a:t>Most WRIA participants and informed people are still here</a:t>
            </a:r>
          </a:p>
          <a:p>
            <a:pPr lvl="1"/>
            <a:r>
              <a:rPr lang="en-US" dirty="0" smtClean="0"/>
              <a:t>Rule development staff within Ecology are here and experienced</a:t>
            </a:r>
          </a:p>
          <a:p>
            <a:pPr lvl="1"/>
            <a:r>
              <a:rPr lang="en-US" dirty="0" smtClean="0"/>
              <a:t>10 years of outreach = an informed public</a:t>
            </a:r>
          </a:p>
          <a:p>
            <a:r>
              <a:rPr lang="en-US" dirty="0" smtClean="0"/>
              <a:t>We’ve got the authority now.</a:t>
            </a:r>
          </a:p>
          <a:p>
            <a:pPr lvl="1"/>
            <a:r>
              <a:rPr lang="en-US" dirty="0" smtClean="0"/>
              <a:t>RCW 90.22, RCW 90.54</a:t>
            </a:r>
          </a:p>
          <a:p>
            <a:r>
              <a:rPr lang="en-US" dirty="0" smtClean="0"/>
              <a:t>We’ve got an incipient water resource problem now.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354A-FB85-401E-8787-CBE30CB0D51F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9875"/>
            <a:ext cx="86868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40A5-87D6-48B8-9679-E24ABA4F4D46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CEC-524A-4B14-9278-0C2DD305F3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2800" dirty="0" smtClean="0"/>
              <a:t>The language of in-stream values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524000"/>
            <a:ext cx="4038600" cy="4525963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w Cen MT" pitchFamily="34" charset="0"/>
              </a:rPr>
              <a:t>Instream Flows</a:t>
            </a:r>
            <a:r>
              <a:rPr lang="en-US" dirty="0" smtClean="0">
                <a:latin typeface="Tw Cen MT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w Cen MT" pitchFamily="34" charset="0"/>
              </a:rPr>
              <a:t>specific flows to protect specific values: fish habitat, recreation, aesthetics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w Cen MT" pitchFamily="34" charset="0"/>
              </a:rPr>
              <a:t>Idaho Water Resource Board, WRIA Planning units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w Cen MT" pitchFamily="34" charset="0"/>
              </a:rPr>
              <a:t>RCW 90.22, 90.54</a:t>
            </a:r>
            <a:endParaRPr lang="en-US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pitchFamily="34" charset="0"/>
              </a:rPr>
              <a:t>a “Water Right for the River”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1000" y="1524000"/>
            <a:ext cx="4038600" cy="4525963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w Cen MT" pitchFamily="34" charset="0"/>
              </a:rPr>
              <a:t>Minimum Flows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w Cen MT" pitchFamily="34" charset="0"/>
              </a:rPr>
              <a:t>specific flows to protect specific values: fish habitat, recreation, aesthetics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w Cen MT" pitchFamily="34" charset="0"/>
              </a:rPr>
              <a:t>Federal Energy Regulatory Commission and Clean Water Act section 401 certification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w Cen MT" pitchFamily="34" charset="0"/>
              </a:rPr>
              <a:t>Minimum flows for operation of hydropower system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6A6B-4B21-42CC-BB68-7C377DD9BBEE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7159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About water rights…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AEB-9637-439D-A805-B9B24C9A062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836357" cy="52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AEB-9637-439D-A805-B9B24C9A062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00" y="609600"/>
            <a:ext cx="8340904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6D92-7C7C-4C06-96DF-36569C42D3DD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13" y="609600"/>
            <a:ext cx="810068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Where would the rule apply?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AEB-9637-439D-A805-B9B24C9A0620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Map for Rul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553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/>
              <a:t>What about exempts?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6D92-7C7C-4C06-96DF-36569C42D3DD}" type="datetime1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CCD5-E9E2-420E-8765-6D2BA13257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Spok_Aq_Exempt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620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uy">
      <a:dk1>
        <a:srgbClr val="000000"/>
      </a:dk1>
      <a:lt1>
        <a:srgbClr val="97BAFF"/>
      </a:lt1>
      <a:dk2>
        <a:srgbClr val="002060"/>
      </a:dk2>
      <a:lt2>
        <a:srgbClr val="00B0F0"/>
      </a:lt2>
      <a:accent1>
        <a:srgbClr val="FCF4C6"/>
      </a:accent1>
      <a:accent2>
        <a:srgbClr val="F6DE55"/>
      </a:accent2>
      <a:accent3>
        <a:srgbClr val="998307"/>
      </a:accent3>
      <a:accent4>
        <a:srgbClr val="566347"/>
      </a:accent4>
      <a:accent5>
        <a:srgbClr val="786E53"/>
      </a:accent5>
      <a:accent6>
        <a:srgbClr val="7810A7"/>
      </a:accent6>
      <a:hlink>
        <a:srgbClr val="CCAF0A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293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Instream Flows in the Spokane River  </vt:lpstr>
      <vt:lpstr>Why now?</vt:lpstr>
      <vt:lpstr>PowerPoint Presentation</vt:lpstr>
      <vt:lpstr>The language of in-stream values</vt:lpstr>
      <vt:lpstr>About water rights…</vt:lpstr>
      <vt:lpstr>PowerPoint Presentation</vt:lpstr>
      <vt:lpstr>PowerPoint Presentation</vt:lpstr>
      <vt:lpstr>Where would the rule apply?</vt:lpstr>
      <vt:lpstr>What about exempts?</vt:lpstr>
      <vt:lpstr>State Caucus Recommended Minimum Instream Flows at the Spokane Gage</vt:lpstr>
      <vt:lpstr>How do proposed flows relate to river flow now?</vt:lpstr>
      <vt:lpstr>Timing</vt:lpstr>
      <vt:lpstr>PowerPoint Presentation</vt:lpstr>
    </vt:vector>
  </TitlesOfParts>
  <Company>WA Department of Ecology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Instream Flows for Dischargers</dc:title>
  <dc:creator>Guy Gregory</dc:creator>
  <cp:lastModifiedBy>tonilee</cp:lastModifiedBy>
  <cp:revision>25</cp:revision>
  <dcterms:created xsi:type="dcterms:W3CDTF">2013-02-19T22:03:11Z</dcterms:created>
  <dcterms:modified xsi:type="dcterms:W3CDTF">2013-08-06T23:52:12Z</dcterms:modified>
</cp:coreProperties>
</file>